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notesSlides/notesSlide1.xml" ContentType="application/vnd.openxmlformats-officedocument.presentationml.notesSlide+xml"/>
  <Override PartName="/ppt/media/image13.jpeg" ContentType="image/jpeg"/>
  <Override PartName="/ppt/notesSlides/notesSlide2.xml" ContentType="application/vnd.openxmlformats-officedocument.presentationml.notesSlide+xml"/>
  <Override PartName="/ppt/media/image14.jpeg" ContentType="image/jpeg"/>
  <Override PartName="/ppt/notesSlides/notesSlide3.xml" ContentType="application/vnd.openxmlformats-officedocument.presentationml.notesSlide+xml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https://codepen.io/starcwl/pen/yLOzMeo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https://codepen.io/starcwl/pen/yLOzMeo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transform.html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在此键入引文。”"/>
          <p:cNvSpPr txBox="1"/>
          <p:nvPr>
            <p:ph type="body" sz="quarter" idx="2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0" y="0"/>
            <a:ext cx="24384000" cy="16264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3124200" y="-38100"/>
            <a:ext cx="18135600" cy="120966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15681340" y="7035800"/>
            <a:ext cx="8396679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9.jpeg"/><Relationship Id="rId4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1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14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hyperlink" Target="https://learn.shayhowe.com/html-css/getting-to-know-html/" TargetMode="External"/><Relationship Id="rId4" Type="http://schemas.openxmlformats.org/officeDocument/2006/relationships/hyperlink" Target="https://www.w3schools.com/html/default.asp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Relationship Id="rId8" Type="http://schemas.openxmlformats.org/officeDocument/2006/relationships/image" Target="../media/image1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17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Relationship Id="rId8" Type="http://schemas.openxmlformats.org/officeDocument/2006/relationships/image" Target="../media/image2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hyperlink" Target="https://code.visualstudio.com/" TargetMode="External"/><Relationship Id="rId5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5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6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7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8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9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1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2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3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4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2.tif"/><Relationship Id="rId4" Type="http://schemas.openxmlformats.org/officeDocument/2006/relationships/image" Target="../media/image25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jpeg"/><Relationship Id="rId4" Type="http://schemas.openxmlformats.org/officeDocument/2006/relationships/image" Target="../media/image1.png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193339"/>
            <a:ext cx="7440169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3A5BA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Web编程入门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175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76" name="判断是网址还是关键词"/>
          <p:cNvSpPr txBox="1"/>
          <p:nvPr/>
        </p:nvSpPr>
        <p:spPr>
          <a:xfrm>
            <a:off x="8324849" y="2793304"/>
            <a:ext cx="7734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判断是网址还是关键词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5847" y="3842987"/>
            <a:ext cx="14652306" cy="8537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18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2" name="解析域名 careers.github.com 的 IP 地址"/>
          <p:cNvSpPr txBox="1"/>
          <p:nvPr/>
        </p:nvSpPr>
        <p:spPr>
          <a:xfrm>
            <a:off x="5281802" y="2392471"/>
            <a:ext cx="1382039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解析域名 careers.github.com 的 IP 地址</a:t>
            </a:r>
          </a:p>
        </p:txBody>
      </p:sp>
      <p:pic>
        <p:nvPicPr>
          <p:cNvPr id="183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6190" y="3521769"/>
            <a:ext cx="15071620" cy="9767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rcRect l="13661" t="5031" r="13664" b="5246"/>
          <a:stretch>
            <a:fillRect/>
          </a:stretch>
        </p:blipFill>
        <p:spPr>
          <a:xfrm>
            <a:off x="16422668" y="6938642"/>
            <a:ext cx="4124836" cy="4743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376" fill="norm" stroke="1" extrusionOk="0">
                <a:moveTo>
                  <a:pt x="12348" y="0"/>
                </a:moveTo>
                <a:cubicBezTo>
                  <a:pt x="12240" y="0"/>
                  <a:pt x="11504" y="303"/>
                  <a:pt x="10713" y="674"/>
                </a:cubicBezTo>
                <a:cubicBezTo>
                  <a:pt x="9922" y="1045"/>
                  <a:pt x="9191" y="1349"/>
                  <a:pt x="9089" y="1349"/>
                </a:cubicBezTo>
                <a:cubicBezTo>
                  <a:pt x="8986" y="1349"/>
                  <a:pt x="8655" y="1508"/>
                  <a:pt x="8353" y="1703"/>
                </a:cubicBezTo>
                <a:cubicBezTo>
                  <a:pt x="8050" y="1898"/>
                  <a:pt x="6751" y="2539"/>
                  <a:pt x="5468" y="3128"/>
                </a:cubicBezTo>
                <a:cubicBezTo>
                  <a:pt x="4185" y="3717"/>
                  <a:pt x="2864" y="4325"/>
                  <a:pt x="2531" y="4481"/>
                </a:cubicBezTo>
                <a:lnTo>
                  <a:pt x="1926" y="4763"/>
                </a:lnTo>
                <a:lnTo>
                  <a:pt x="1839" y="9161"/>
                </a:lnTo>
                <a:cubicBezTo>
                  <a:pt x="1764" y="12980"/>
                  <a:pt x="1711" y="13640"/>
                  <a:pt x="1440" y="14161"/>
                </a:cubicBezTo>
                <a:cubicBezTo>
                  <a:pt x="1010" y="14984"/>
                  <a:pt x="174" y="17190"/>
                  <a:pt x="41" y="17851"/>
                </a:cubicBezTo>
                <a:cubicBezTo>
                  <a:pt x="-100" y="18548"/>
                  <a:pt x="111" y="19013"/>
                  <a:pt x="923" y="19793"/>
                </a:cubicBezTo>
                <a:cubicBezTo>
                  <a:pt x="1928" y="20757"/>
                  <a:pt x="2795" y="21166"/>
                  <a:pt x="4085" y="21286"/>
                </a:cubicBezTo>
                <a:cubicBezTo>
                  <a:pt x="6068" y="21471"/>
                  <a:pt x="11530" y="21350"/>
                  <a:pt x="12209" y="21106"/>
                </a:cubicBezTo>
                <a:cubicBezTo>
                  <a:pt x="12708" y="20927"/>
                  <a:pt x="12966" y="20920"/>
                  <a:pt x="13678" y="21068"/>
                </a:cubicBezTo>
                <a:cubicBezTo>
                  <a:pt x="16229" y="21600"/>
                  <a:pt x="19524" y="20966"/>
                  <a:pt x="20569" y="19741"/>
                </a:cubicBezTo>
                <a:cubicBezTo>
                  <a:pt x="21002" y="19232"/>
                  <a:pt x="21003" y="18374"/>
                  <a:pt x="20571" y="17960"/>
                </a:cubicBezTo>
                <a:cubicBezTo>
                  <a:pt x="20265" y="17667"/>
                  <a:pt x="20266" y="17650"/>
                  <a:pt x="20618" y="17407"/>
                </a:cubicBezTo>
                <a:cubicBezTo>
                  <a:pt x="21170" y="17026"/>
                  <a:pt x="21456" y="16645"/>
                  <a:pt x="21478" y="16178"/>
                </a:cubicBezTo>
                <a:cubicBezTo>
                  <a:pt x="21500" y="15712"/>
                  <a:pt x="21258" y="15161"/>
                  <a:pt x="20759" y="14441"/>
                </a:cubicBezTo>
                <a:cubicBezTo>
                  <a:pt x="20404" y="13930"/>
                  <a:pt x="20159" y="13381"/>
                  <a:pt x="20159" y="13095"/>
                </a:cubicBezTo>
                <a:cubicBezTo>
                  <a:pt x="20159" y="12806"/>
                  <a:pt x="19996" y="12438"/>
                  <a:pt x="19754" y="12186"/>
                </a:cubicBezTo>
                <a:cubicBezTo>
                  <a:pt x="19355" y="11770"/>
                  <a:pt x="19346" y="11687"/>
                  <a:pt x="19238" y="7494"/>
                </a:cubicBezTo>
                <a:cubicBezTo>
                  <a:pt x="19112" y="2663"/>
                  <a:pt x="19247" y="3076"/>
                  <a:pt x="17568" y="2382"/>
                </a:cubicBezTo>
                <a:cubicBezTo>
                  <a:pt x="17140" y="2206"/>
                  <a:pt x="15834" y="1597"/>
                  <a:pt x="14666" y="1030"/>
                </a:cubicBezTo>
                <a:cubicBezTo>
                  <a:pt x="13498" y="463"/>
                  <a:pt x="12455" y="0"/>
                  <a:pt x="1234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7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188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9" name="浏览器发送请求到指定服务器"/>
          <p:cNvSpPr txBox="1"/>
          <p:nvPr/>
        </p:nvSpPr>
        <p:spPr>
          <a:xfrm>
            <a:off x="6423236" y="3118424"/>
            <a:ext cx="1002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浏览器发送请求到指定服务器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734"/>
          <a:stretch>
            <a:fillRect/>
          </a:stretch>
        </p:blipFill>
        <p:spPr>
          <a:xfrm>
            <a:off x="1808000" y="7082128"/>
            <a:ext cx="4961042" cy="445595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ne"/>
          <p:cNvSpPr/>
          <p:nvPr/>
        </p:nvSpPr>
        <p:spPr>
          <a:xfrm>
            <a:off x="6196130" y="9310185"/>
            <a:ext cx="10182546" cy="1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HTTP request &quot;index.html&quot;"/>
          <p:cNvSpPr txBox="1"/>
          <p:nvPr/>
        </p:nvSpPr>
        <p:spPr>
          <a:xfrm>
            <a:off x="7482483" y="8274072"/>
            <a:ext cx="651256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 request "index.html" </a:t>
            </a:r>
          </a:p>
        </p:txBody>
      </p:sp>
      <p:sp>
        <p:nvSpPr>
          <p:cNvPr id="193" name="HOST: careers.github.com(1.2.3.4)"/>
          <p:cNvSpPr txBox="1"/>
          <p:nvPr/>
        </p:nvSpPr>
        <p:spPr>
          <a:xfrm>
            <a:off x="7232292" y="9637134"/>
            <a:ext cx="811022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HOST: careers.github.com(1.2.3.4)</a:t>
            </a:r>
          </a:p>
        </p:txBody>
      </p:sp>
      <p:sp>
        <p:nvSpPr>
          <p:cNvPr id="194" name="嘿，我想访问careers.github.com"/>
          <p:cNvSpPr/>
          <p:nvPr/>
        </p:nvSpPr>
        <p:spPr>
          <a:xfrm>
            <a:off x="1808992" y="4400705"/>
            <a:ext cx="4959033" cy="3418365"/>
          </a:xfrm>
          <a:prstGeom prst="wedgeEllipseCallout">
            <a:avLst>
              <a:gd name="adj1" fmla="val 3479"/>
              <a:gd name="adj2" fmla="val 8315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/>
            <a:r>
              <a:t>嘿，我想访问careers.github.com</a:t>
            </a:r>
          </a:p>
        </p:txBody>
      </p:sp>
      <p:sp>
        <p:nvSpPr>
          <p:cNvPr id="195" name="请稍等。。。"/>
          <p:cNvSpPr/>
          <p:nvPr/>
        </p:nvSpPr>
        <p:spPr>
          <a:xfrm>
            <a:off x="14316705" y="4400705"/>
            <a:ext cx="4099760" cy="2659668"/>
          </a:xfrm>
          <a:prstGeom prst="wedgeEllipseCallout">
            <a:avLst>
              <a:gd name="adj1" fmla="val 40522"/>
              <a:gd name="adj2" fmla="val 6691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/>
            <a:r>
              <a:t>请稍等。。。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  <p:bldP build="whole" bldLvl="1" animBg="1" rev="0" advAuto="0" spid="19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19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0" name="浏览器发送网络请求到指定服务器"/>
          <p:cNvSpPr txBox="1"/>
          <p:nvPr/>
        </p:nvSpPr>
        <p:spPr>
          <a:xfrm>
            <a:off x="5661236" y="3118424"/>
            <a:ext cx="11544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浏览器发送网络请求到指定服务器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734"/>
          <a:stretch>
            <a:fillRect/>
          </a:stretch>
        </p:blipFill>
        <p:spPr>
          <a:xfrm>
            <a:off x="1808000" y="7082128"/>
            <a:ext cx="4961042" cy="445595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ne"/>
          <p:cNvSpPr/>
          <p:nvPr/>
        </p:nvSpPr>
        <p:spPr>
          <a:xfrm flipH="1" flipV="1">
            <a:off x="6196130" y="9310185"/>
            <a:ext cx="10182546" cy="1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Response index.html"/>
          <p:cNvSpPr txBox="1"/>
          <p:nvPr/>
        </p:nvSpPr>
        <p:spPr>
          <a:xfrm>
            <a:off x="8211463" y="8274072"/>
            <a:ext cx="505460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Response index.html</a:t>
            </a:r>
          </a:p>
        </p:txBody>
      </p:sp>
      <p:sp>
        <p:nvSpPr>
          <p:cNvPr id="204" name="嗯嗯，我来看看长啥样。"/>
          <p:cNvSpPr/>
          <p:nvPr/>
        </p:nvSpPr>
        <p:spPr>
          <a:xfrm>
            <a:off x="1808992" y="4400705"/>
            <a:ext cx="4959033" cy="3418365"/>
          </a:xfrm>
          <a:prstGeom prst="wedgeEllipseCallout">
            <a:avLst>
              <a:gd name="adj1" fmla="val 3479"/>
              <a:gd name="adj2" fmla="val 8315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/>
            <a:r>
              <a:t>嗯嗯，我来看看长啥样。</a:t>
            </a:r>
          </a:p>
        </p:txBody>
      </p:sp>
      <p:sp>
        <p:nvSpPr>
          <p:cNvPr id="205" name="找到了，来，这是你要的数据。"/>
          <p:cNvSpPr/>
          <p:nvPr/>
        </p:nvSpPr>
        <p:spPr>
          <a:xfrm>
            <a:off x="14316705" y="4400705"/>
            <a:ext cx="4099760" cy="2659668"/>
          </a:xfrm>
          <a:prstGeom prst="wedgeEllipseCallout">
            <a:avLst>
              <a:gd name="adj1" fmla="val 40522"/>
              <a:gd name="adj2" fmla="val 6691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/>
            <a:r>
              <a:t>找到了，来，这是你要的数据。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2733" y="4388005"/>
            <a:ext cx="2932061" cy="341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-2.jpg" descr="pasted-image-2.jpg"/>
          <p:cNvPicPr>
            <a:picLocks noChangeAspect="1"/>
          </p:cNvPicPr>
          <p:nvPr/>
        </p:nvPicPr>
        <p:blipFill>
          <a:blip r:embed="rId5">
            <a:extLst/>
          </a:blip>
          <a:srcRect l="13661" t="5031" r="13664" b="5246"/>
          <a:stretch>
            <a:fillRect/>
          </a:stretch>
        </p:blipFill>
        <p:spPr>
          <a:xfrm>
            <a:off x="16627477" y="6938642"/>
            <a:ext cx="4124836" cy="4743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376" fill="norm" stroke="1" extrusionOk="0">
                <a:moveTo>
                  <a:pt x="12348" y="0"/>
                </a:moveTo>
                <a:cubicBezTo>
                  <a:pt x="12240" y="0"/>
                  <a:pt x="11504" y="303"/>
                  <a:pt x="10713" y="674"/>
                </a:cubicBezTo>
                <a:cubicBezTo>
                  <a:pt x="9922" y="1045"/>
                  <a:pt x="9191" y="1349"/>
                  <a:pt x="9089" y="1349"/>
                </a:cubicBezTo>
                <a:cubicBezTo>
                  <a:pt x="8986" y="1349"/>
                  <a:pt x="8655" y="1508"/>
                  <a:pt x="8353" y="1703"/>
                </a:cubicBezTo>
                <a:cubicBezTo>
                  <a:pt x="8050" y="1898"/>
                  <a:pt x="6751" y="2539"/>
                  <a:pt x="5468" y="3128"/>
                </a:cubicBezTo>
                <a:cubicBezTo>
                  <a:pt x="4185" y="3717"/>
                  <a:pt x="2864" y="4325"/>
                  <a:pt x="2531" y="4481"/>
                </a:cubicBezTo>
                <a:lnTo>
                  <a:pt x="1926" y="4763"/>
                </a:lnTo>
                <a:lnTo>
                  <a:pt x="1839" y="9161"/>
                </a:lnTo>
                <a:cubicBezTo>
                  <a:pt x="1764" y="12980"/>
                  <a:pt x="1711" y="13640"/>
                  <a:pt x="1440" y="14161"/>
                </a:cubicBezTo>
                <a:cubicBezTo>
                  <a:pt x="1010" y="14984"/>
                  <a:pt x="174" y="17190"/>
                  <a:pt x="41" y="17851"/>
                </a:cubicBezTo>
                <a:cubicBezTo>
                  <a:pt x="-100" y="18548"/>
                  <a:pt x="111" y="19013"/>
                  <a:pt x="923" y="19793"/>
                </a:cubicBezTo>
                <a:cubicBezTo>
                  <a:pt x="1928" y="20757"/>
                  <a:pt x="2795" y="21166"/>
                  <a:pt x="4085" y="21286"/>
                </a:cubicBezTo>
                <a:cubicBezTo>
                  <a:pt x="6068" y="21471"/>
                  <a:pt x="11530" y="21350"/>
                  <a:pt x="12209" y="21106"/>
                </a:cubicBezTo>
                <a:cubicBezTo>
                  <a:pt x="12708" y="20927"/>
                  <a:pt x="12966" y="20920"/>
                  <a:pt x="13678" y="21068"/>
                </a:cubicBezTo>
                <a:cubicBezTo>
                  <a:pt x="16229" y="21600"/>
                  <a:pt x="19524" y="20966"/>
                  <a:pt x="20569" y="19741"/>
                </a:cubicBezTo>
                <a:cubicBezTo>
                  <a:pt x="21002" y="19232"/>
                  <a:pt x="21003" y="18374"/>
                  <a:pt x="20571" y="17960"/>
                </a:cubicBezTo>
                <a:cubicBezTo>
                  <a:pt x="20265" y="17667"/>
                  <a:pt x="20266" y="17650"/>
                  <a:pt x="20618" y="17407"/>
                </a:cubicBezTo>
                <a:cubicBezTo>
                  <a:pt x="21170" y="17026"/>
                  <a:pt x="21456" y="16645"/>
                  <a:pt x="21478" y="16178"/>
                </a:cubicBezTo>
                <a:cubicBezTo>
                  <a:pt x="21500" y="15712"/>
                  <a:pt x="21258" y="15161"/>
                  <a:pt x="20759" y="14441"/>
                </a:cubicBezTo>
                <a:cubicBezTo>
                  <a:pt x="20404" y="13930"/>
                  <a:pt x="20159" y="13381"/>
                  <a:pt x="20159" y="13095"/>
                </a:cubicBezTo>
                <a:cubicBezTo>
                  <a:pt x="20159" y="12806"/>
                  <a:pt x="19996" y="12438"/>
                  <a:pt x="19754" y="12186"/>
                </a:cubicBezTo>
                <a:cubicBezTo>
                  <a:pt x="19355" y="11770"/>
                  <a:pt x="19346" y="11687"/>
                  <a:pt x="19238" y="7494"/>
                </a:cubicBezTo>
                <a:cubicBezTo>
                  <a:pt x="19112" y="2663"/>
                  <a:pt x="19247" y="3076"/>
                  <a:pt x="17568" y="2382"/>
                </a:cubicBezTo>
                <a:cubicBezTo>
                  <a:pt x="17140" y="2206"/>
                  <a:pt x="15834" y="1597"/>
                  <a:pt x="14666" y="1030"/>
                </a:cubicBezTo>
                <a:cubicBezTo>
                  <a:pt x="13498" y="463"/>
                  <a:pt x="12455" y="0"/>
                  <a:pt x="1234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whole" bldLvl="1" animBg="1" rev="0" advAuto="0" spid="204" grpId="3"/>
      <p:bldP build="whole" bldLvl="1" animBg="1" rev="0" advAuto="0" spid="2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21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2" name="解析HTML"/>
          <p:cNvSpPr txBox="1"/>
          <p:nvPr/>
        </p:nvSpPr>
        <p:spPr>
          <a:xfrm>
            <a:off x="10314432" y="3079105"/>
            <a:ext cx="375513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解析HTML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6735" y="4460279"/>
            <a:ext cx="12990530" cy="7569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217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8" name="子资源文件加载"/>
          <p:cNvSpPr txBox="1"/>
          <p:nvPr/>
        </p:nvSpPr>
        <p:spPr>
          <a:xfrm>
            <a:off x="9467850" y="2795946"/>
            <a:ext cx="544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子资源文件加载</a:t>
            </a:r>
          </a:p>
        </p:txBody>
      </p:sp>
      <p:pic>
        <p:nvPicPr>
          <p:cNvPr id="219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499" y="4063674"/>
            <a:ext cx="16963002" cy="9118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22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4" name="渲染"/>
          <p:cNvSpPr txBox="1"/>
          <p:nvPr/>
        </p:nvSpPr>
        <p:spPr>
          <a:xfrm>
            <a:off x="11372850" y="2874584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satOff val="-41871"/>
                    <a:lumOff val="-13058"/>
                  </a:schemeClr>
                </a:solidFill>
              </a:defRPr>
            </a:lvl1pPr>
          </a:lstStyle>
          <a:p>
            <a:pPr/>
            <a:r>
              <a:t>渲染</a:t>
            </a:r>
          </a:p>
        </p:txBody>
      </p:sp>
      <p:pic>
        <p:nvPicPr>
          <p:cNvPr id="225" name="pasted-image-3.jpg" descr="pasted-image-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9713" y="4709678"/>
            <a:ext cx="14524574" cy="776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什么是RTC？"/>
          <p:cNvSpPr txBox="1"/>
          <p:nvPr/>
        </p:nvSpPr>
        <p:spPr>
          <a:xfrm>
            <a:off x="7265416" y="5962649"/>
            <a:ext cx="9853169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Web</a:t>
            </a:r>
            <a:r>
              <a:t>编程三大语言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什么是RTC？"/>
          <p:cNvSpPr txBox="1"/>
          <p:nvPr/>
        </p:nvSpPr>
        <p:spPr>
          <a:xfrm>
            <a:off x="802319" y="1328906"/>
            <a:ext cx="1566672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Web编程的三大语言 HTML, JavaScript, CSS</a:t>
            </a:r>
          </a:p>
        </p:txBody>
      </p:sp>
      <p:sp>
        <p:nvSpPr>
          <p:cNvPr id="232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3" name="描述网页内容和结构"/>
          <p:cNvSpPr txBox="1"/>
          <p:nvPr/>
        </p:nvSpPr>
        <p:spPr>
          <a:xfrm>
            <a:off x="9500249" y="11648616"/>
            <a:ext cx="3543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描述网页内容和结构</a:t>
            </a:r>
          </a:p>
        </p:txBody>
      </p:sp>
      <p:sp>
        <p:nvSpPr>
          <p:cNvPr id="234" name="控制如何展示内容"/>
          <p:cNvSpPr txBox="1"/>
          <p:nvPr/>
        </p:nvSpPr>
        <p:spPr>
          <a:xfrm>
            <a:off x="5162979" y="7654090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控制如何展示内容</a:t>
            </a:r>
          </a:p>
        </p:txBody>
      </p:sp>
      <p:sp>
        <p:nvSpPr>
          <p:cNvPr id="235" name="控制网页交互行为"/>
          <p:cNvSpPr txBox="1"/>
          <p:nvPr/>
        </p:nvSpPr>
        <p:spPr>
          <a:xfrm>
            <a:off x="14255131" y="8003550"/>
            <a:ext cx="273929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控制网页交互行为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5810147" y="3969541"/>
            <a:ext cx="10870176" cy="7587444"/>
            <a:chOff x="591740" y="255682"/>
            <a:chExt cx="10870174" cy="7587443"/>
          </a:xfrm>
        </p:grpSpPr>
        <p:sp>
          <p:nvSpPr>
            <p:cNvPr id="236" name="Line"/>
            <p:cNvSpPr/>
            <p:nvPr/>
          </p:nvSpPr>
          <p:spPr>
            <a:xfrm>
              <a:off x="2552828" y="2126077"/>
              <a:ext cx="6657437" cy="1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Line"/>
            <p:cNvSpPr/>
            <p:nvPr/>
          </p:nvSpPr>
          <p:spPr>
            <a:xfrm>
              <a:off x="2426488" y="2569753"/>
              <a:ext cx="2750657" cy="4189640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Line"/>
            <p:cNvSpPr/>
            <p:nvPr/>
          </p:nvSpPr>
          <p:spPr>
            <a:xfrm flipV="1">
              <a:off x="6596706" y="2773397"/>
              <a:ext cx="3088902" cy="4200383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9061615" y="255682"/>
              <a:ext cx="2400301" cy="3390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730"/>
                  </a:lnTo>
                  <a:cubicBezTo>
                    <a:pt x="0" y="4232"/>
                    <a:pt x="68" y="5552"/>
                    <a:pt x="150" y="5663"/>
                  </a:cubicBezTo>
                  <a:cubicBezTo>
                    <a:pt x="283" y="5843"/>
                    <a:pt x="526" y="7617"/>
                    <a:pt x="1232" y="13472"/>
                  </a:cubicBezTo>
                  <a:cubicBezTo>
                    <a:pt x="1562" y="16207"/>
                    <a:pt x="1982" y="19305"/>
                    <a:pt x="2057" y="19580"/>
                  </a:cubicBezTo>
                  <a:cubicBezTo>
                    <a:pt x="2109" y="19771"/>
                    <a:pt x="2351" y="19872"/>
                    <a:pt x="3146" y="20025"/>
                  </a:cubicBezTo>
                  <a:cubicBezTo>
                    <a:pt x="3710" y="20133"/>
                    <a:pt x="4614" y="20319"/>
                    <a:pt x="5154" y="20437"/>
                  </a:cubicBezTo>
                  <a:cubicBezTo>
                    <a:pt x="5694" y="20556"/>
                    <a:pt x="6983" y="20818"/>
                    <a:pt x="8018" y="21021"/>
                  </a:cubicBezTo>
                  <a:cubicBezTo>
                    <a:pt x="9053" y="21224"/>
                    <a:pt x="9972" y="21436"/>
                    <a:pt x="10057" y="21494"/>
                  </a:cubicBezTo>
                  <a:cubicBezTo>
                    <a:pt x="10144" y="21553"/>
                    <a:pt x="12721" y="21600"/>
                    <a:pt x="15907" y="21600"/>
                  </a:cubicBez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770" t="0" r="14770" b="27"/>
            <a:stretch>
              <a:fillRect/>
            </a:stretch>
          </p:blipFill>
          <p:spPr>
            <a:xfrm>
              <a:off x="4874874" y="4986414"/>
              <a:ext cx="2013348" cy="285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fill="norm" stroke="1" extrusionOk="0">
                  <a:moveTo>
                    <a:pt x="2112" y="0"/>
                  </a:moveTo>
                  <a:lnTo>
                    <a:pt x="2112" y="1446"/>
                  </a:lnTo>
                  <a:lnTo>
                    <a:pt x="2112" y="2890"/>
                  </a:lnTo>
                  <a:lnTo>
                    <a:pt x="2682" y="2890"/>
                  </a:lnTo>
                  <a:cubicBezTo>
                    <a:pt x="3187" y="2890"/>
                    <a:pt x="3263" y="2836"/>
                    <a:pt x="3317" y="2443"/>
                  </a:cubicBezTo>
                  <a:cubicBezTo>
                    <a:pt x="3371" y="2047"/>
                    <a:pt x="3446" y="1995"/>
                    <a:pt x="3964" y="1995"/>
                  </a:cubicBezTo>
                  <a:cubicBezTo>
                    <a:pt x="4482" y="1995"/>
                    <a:pt x="4557" y="2047"/>
                    <a:pt x="4611" y="2443"/>
                  </a:cubicBezTo>
                  <a:cubicBezTo>
                    <a:pt x="4667" y="2852"/>
                    <a:pt x="4729" y="2890"/>
                    <a:pt x="5344" y="2890"/>
                  </a:cubicBezTo>
                  <a:lnTo>
                    <a:pt x="6016" y="2890"/>
                  </a:lnTo>
                  <a:lnTo>
                    <a:pt x="6016" y="1446"/>
                  </a:lnTo>
                  <a:lnTo>
                    <a:pt x="6016" y="0"/>
                  </a:lnTo>
                  <a:lnTo>
                    <a:pt x="4062" y="0"/>
                  </a:lnTo>
                  <a:lnTo>
                    <a:pt x="2112" y="0"/>
                  </a:lnTo>
                  <a:close/>
                  <a:moveTo>
                    <a:pt x="6604" y="0"/>
                  </a:moveTo>
                  <a:lnTo>
                    <a:pt x="6604" y="471"/>
                  </a:lnTo>
                  <a:cubicBezTo>
                    <a:pt x="6604" y="884"/>
                    <a:pt x="6671" y="949"/>
                    <a:pt x="7140" y="987"/>
                  </a:cubicBezTo>
                  <a:cubicBezTo>
                    <a:pt x="7660" y="1029"/>
                    <a:pt x="7676" y="1063"/>
                    <a:pt x="7732" y="1962"/>
                  </a:cubicBezTo>
                  <a:lnTo>
                    <a:pt x="7792" y="2890"/>
                  </a:lnTo>
                  <a:lnTo>
                    <a:pt x="8456" y="2890"/>
                  </a:lnTo>
                  <a:lnTo>
                    <a:pt x="9120" y="2890"/>
                  </a:lnTo>
                  <a:lnTo>
                    <a:pt x="9180" y="1962"/>
                  </a:lnTo>
                  <a:cubicBezTo>
                    <a:pt x="9236" y="1063"/>
                    <a:pt x="9256" y="1029"/>
                    <a:pt x="9776" y="987"/>
                  </a:cubicBezTo>
                  <a:cubicBezTo>
                    <a:pt x="10246" y="949"/>
                    <a:pt x="10312" y="884"/>
                    <a:pt x="10312" y="471"/>
                  </a:cubicBezTo>
                  <a:lnTo>
                    <a:pt x="10312" y="0"/>
                  </a:lnTo>
                  <a:lnTo>
                    <a:pt x="8456" y="0"/>
                  </a:lnTo>
                  <a:lnTo>
                    <a:pt x="6604" y="0"/>
                  </a:lnTo>
                  <a:close/>
                  <a:moveTo>
                    <a:pt x="11092" y="0"/>
                  </a:moveTo>
                  <a:lnTo>
                    <a:pt x="11092" y="1446"/>
                  </a:lnTo>
                  <a:lnTo>
                    <a:pt x="11092" y="2890"/>
                  </a:lnTo>
                  <a:lnTo>
                    <a:pt x="11679" y="2890"/>
                  </a:lnTo>
                  <a:cubicBezTo>
                    <a:pt x="12231" y="2890"/>
                    <a:pt x="12263" y="2857"/>
                    <a:pt x="12263" y="2346"/>
                  </a:cubicBezTo>
                  <a:cubicBezTo>
                    <a:pt x="12263" y="1641"/>
                    <a:pt x="12557" y="1529"/>
                    <a:pt x="12961" y="2079"/>
                  </a:cubicBezTo>
                  <a:lnTo>
                    <a:pt x="13280" y="2518"/>
                  </a:lnTo>
                  <a:lnTo>
                    <a:pt x="13672" y="2085"/>
                  </a:lnTo>
                  <a:cubicBezTo>
                    <a:pt x="14155" y="1548"/>
                    <a:pt x="14413" y="1638"/>
                    <a:pt x="14413" y="2346"/>
                  </a:cubicBezTo>
                  <a:cubicBezTo>
                    <a:pt x="14413" y="2857"/>
                    <a:pt x="14444" y="2890"/>
                    <a:pt x="14996" y="2890"/>
                  </a:cubicBezTo>
                  <a:lnTo>
                    <a:pt x="15584" y="2890"/>
                  </a:lnTo>
                  <a:lnTo>
                    <a:pt x="15584" y="1446"/>
                  </a:lnTo>
                  <a:lnTo>
                    <a:pt x="15584" y="0"/>
                  </a:lnTo>
                  <a:lnTo>
                    <a:pt x="13340" y="0"/>
                  </a:lnTo>
                  <a:lnTo>
                    <a:pt x="11092" y="0"/>
                  </a:lnTo>
                  <a:close/>
                  <a:moveTo>
                    <a:pt x="16367" y="0"/>
                  </a:moveTo>
                  <a:lnTo>
                    <a:pt x="16367" y="1446"/>
                  </a:lnTo>
                  <a:lnTo>
                    <a:pt x="16367" y="2890"/>
                  </a:lnTo>
                  <a:lnTo>
                    <a:pt x="18023" y="2890"/>
                  </a:lnTo>
                  <a:lnTo>
                    <a:pt x="19684" y="2890"/>
                  </a:lnTo>
                  <a:lnTo>
                    <a:pt x="19684" y="2485"/>
                  </a:lnTo>
                  <a:cubicBezTo>
                    <a:pt x="19684" y="2099"/>
                    <a:pt x="19639" y="2077"/>
                    <a:pt x="18756" y="2037"/>
                  </a:cubicBezTo>
                  <a:lnTo>
                    <a:pt x="17828" y="1995"/>
                  </a:lnTo>
                  <a:lnTo>
                    <a:pt x="17772" y="996"/>
                  </a:lnTo>
                  <a:lnTo>
                    <a:pt x="17717" y="0"/>
                  </a:lnTo>
                  <a:lnTo>
                    <a:pt x="17040" y="0"/>
                  </a:lnTo>
                  <a:lnTo>
                    <a:pt x="16367" y="0"/>
                  </a:lnTo>
                  <a:close/>
                  <a:moveTo>
                    <a:pt x="0" y="4267"/>
                  </a:moveTo>
                  <a:lnTo>
                    <a:pt x="72" y="4783"/>
                  </a:lnTo>
                  <a:cubicBezTo>
                    <a:pt x="178" y="5526"/>
                    <a:pt x="501" y="8050"/>
                    <a:pt x="745" y="10046"/>
                  </a:cubicBezTo>
                  <a:cubicBezTo>
                    <a:pt x="861" y="10992"/>
                    <a:pt x="1076" y="12695"/>
                    <a:pt x="1226" y="13830"/>
                  </a:cubicBezTo>
                  <a:cubicBezTo>
                    <a:pt x="1377" y="14965"/>
                    <a:pt x="1609" y="16774"/>
                    <a:pt x="1741" y="17851"/>
                  </a:cubicBezTo>
                  <a:lnTo>
                    <a:pt x="1980" y="19810"/>
                  </a:lnTo>
                  <a:lnTo>
                    <a:pt x="2972" y="20011"/>
                  </a:lnTo>
                  <a:cubicBezTo>
                    <a:pt x="3518" y="20121"/>
                    <a:pt x="5283" y="20468"/>
                    <a:pt x="6893" y="20782"/>
                  </a:cubicBezTo>
                  <a:cubicBezTo>
                    <a:pt x="8504" y="21097"/>
                    <a:pt x="9908" y="21410"/>
                    <a:pt x="10010" y="21478"/>
                  </a:cubicBezTo>
                  <a:cubicBezTo>
                    <a:pt x="10132" y="21560"/>
                    <a:pt x="10380" y="21600"/>
                    <a:pt x="10653" y="21598"/>
                  </a:cubicBezTo>
                  <a:cubicBezTo>
                    <a:pt x="10926" y="21597"/>
                    <a:pt x="11223" y="21556"/>
                    <a:pt x="11437" y="21472"/>
                  </a:cubicBezTo>
                  <a:cubicBezTo>
                    <a:pt x="11623" y="21399"/>
                    <a:pt x="13096" y="21086"/>
                    <a:pt x="14707" y="20776"/>
                  </a:cubicBezTo>
                  <a:cubicBezTo>
                    <a:pt x="16317" y="20467"/>
                    <a:pt x="18082" y="20122"/>
                    <a:pt x="18628" y="20011"/>
                  </a:cubicBezTo>
                  <a:lnTo>
                    <a:pt x="19620" y="19810"/>
                  </a:lnTo>
                  <a:lnTo>
                    <a:pt x="19859" y="17851"/>
                  </a:lnTo>
                  <a:cubicBezTo>
                    <a:pt x="19991" y="16774"/>
                    <a:pt x="20223" y="14965"/>
                    <a:pt x="20374" y="13830"/>
                  </a:cubicBezTo>
                  <a:cubicBezTo>
                    <a:pt x="20524" y="12695"/>
                    <a:pt x="20739" y="10992"/>
                    <a:pt x="20855" y="10046"/>
                  </a:cubicBezTo>
                  <a:cubicBezTo>
                    <a:pt x="21099" y="8050"/>
                    <a:pt x="21422" y="5526"/>
                    <a:pt x="21528" y="4783"/>
                  </a:cubicBezTo>
                  <a:lnTo>
                    <a:pt x="21600" y="4267"/>
                  </a:lnTo>
                  <a:lnTo>
                    <a:pt x="10798" y="4267"/>
                  </a:lnTo>
                  <a:lnTo>
                    <a:pt x="0" y="4267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2050" t="7251" r="4881" b="7300"/>
            <a:stretch>
              <a:fillRect/>
            </a:stretch>
          </p:blipFill>
          <p:spPr>
            <a:xfrm>
              <a:off x="591740" y="269478"/>
              <a:ext cx="2267348" cy="3175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fill="norm" stroke="1" extrusionOk="0">
                  <a:moveTo>
                    <a:pt x="4367" y="0"/>
                  </a:moveTo>
                  <a:lnTo>
                    <a:pt x="4367" y="1371"/>
                  </a:lnTo>
                  <a:lnTo>
                    <a:pt x="4367" y="2745"/>
                  </a:lnTo>
                  <a:lnTo>
                    <a:pt x="6163" y="2745"/>
                  </a:lnTo>
                  <a:cubicBezTo>
                    <a:pt x="7559" y="2745"/>
                    <a:pt x="7959" y="2686"/>
                    <a:pt x="7959" y="2480"/>
                  </a:cubicBezTo>
                  <a:cubicBezTo>
                    <a:pt x="7959" y="2289"/>
                    <a:pt x="7578" y="2199"/>
                    <a:pt x="6609" y="2159"/>
                  </a:cubicBezTo>
                  <a:lnTo>
                    <a:pt x="5263" y="2105"/>
                  </a:lnTo>
                  <a:lnTo>
                    <a:pt x="5263" y="1371"/>
                  </a:lnTo>
                  <a:lnTo>
                    <a:pt x="5263" y="640"/>
                  </a:lnTo>
                  <a:lnTo>
                    <a:pt x="6609" y="586"/>
                  </a:lnTo>
                  <a:cubicBezTo>
                    <a:pt x="7578" y="546"/>
                    <a:pt x="7959" y="455"/>
                    <a:pt x="7959" y="264"/>
                  </a:cubicBezTo>
                  <a:cubicBezTo>
                    <a:pt x="7959" y="58"/>
                    <a:pt x="7559" y="0"/>
                    <a:pt x="6163" y="0"/>
                  </a:cubicBezTo>
                  <a:lnTo>
                    <a:pt x="4367" y="0"/>
                  </a:lnTo>
                  <a:close/>
                  <a:moveTo>
                    <a:pt x="8983" y="0"/>
                  </a:moveTo>
                  <a:lnTo>
                    <a:pt x="8983" y="812"/>
                  </a:lnTo>
                  <a:lnTo>
                    <a:pt x="8983" y="1627"/>
                  </a:lnTo>
                  <a:lnTo>
                    <a:pt x="10201" y="1681"/>
                  </a:lnTo>
                  <a:cubicBezTo>
                    <a:pt x="10871" y="1712"/>
                    <a:pt x="11422" y="1821"/>
                    <a:pt x="11422" y="1921"/>
                  </a:cubicBezTo>
                  <a:cubicBezTo>
                    <a:pt x="11422" y="2022"/>
                    <a:pt x="10871" y="2131"/>
                    <a:pt x="10201" y="2162"/>
                  </a:cubicBezTo>
                  <a:cubicBezTo>
                    <a:pt x="9345" y="2201"/>
                    <a:pt x="8983" y="2294"/>
                    <a:pt x="8983" y="2480"/>
                  </a:cubicBezTo>
                  <a:cubicBezTo>
                    <a:pt x="8983" y="2684"/>
                    <a:pt x="9368" y="2745"/>
                    <a:pt x="10651" y="2745"/>
                  </a:cubicBezTo>
                  <a:lnTo>
                    <a:pt x="12318" y="2745"/>
                  </a:lnTo>
                  <a:lnTo>
                    <a:pt x="12318" y="1932"/>
                  </a:lnTo>
                  <a:lnTo>
                    <a:pt x="12318" y="1117"/>
                  </a:lnTo>
                  <a:lnTo>
                    <a:pt x="11101" y="1061"/>
                  </a:lnTo>
                  <a:cubicBezTo>
                    <a:pt x="9570" y="990"/>
                    <a:pt x="9613" y="658"/>
                    <a:pt x="11161" y="583"/>
                  </a:cubicBezTo>
                  <a:cubicBezTo>
                    <a:pt x="11964" y="544"/>
                    <a:pt x="12318" y="448"/>
                    <a:pt x="12318" y="264"/>
                  </a:cubicBezTo>
                  <a:cubicBezTo>
                    <a:pt x="12318" y="61"/>
                    <a:pt x="11934" y="0"/>
                    <a:pt x="10651" y="0"/>
                  </a:cubicBezTo>
                  <a:lnTo>
                    <a:pt x="8983" y="0"/>
                  </a:lnTo>
                  <a:close/>
                  <a:moveTo>
                    <a:pt x="13343" y="0"/>
                  </a:moveTo>
                  <a:lnTo>
                    <a:pt x="13343" y="837"/>
                  </a:lnTo>
                  <a:lnTo>
                    <a:pt x="13343" y="1673"/>
                  </a:lnTo>
                  <a:lnTo>
                    <a:pt x="14692" y="1622"/>
                  </a:lnTo>
                  <a:cubicBezTo>
                    <a:pt x="15733" y="1582"/>
                    <a:pt x="16038" y="1632"/>
                    <a:pt x="16038" y="1838"/>
                  </a:cubicBezTo>
                  <a:cubicBezTo>
                    <a:pt x="16038" y="2030"/>
                    <a:pt x="15664" y="2119"/>
                    <a:pt x="14692" y="2159"/>
                  </a:cubicBezTo>
                  <a:cubicBezTo>
                    <a:pt x="13724" y="2199"/>
                    <a:pt x="13343" y="2289"/>
                    <a:pt x="13343" y="2480"/>
                  </a:cubicBezTo>
                  <a:cubicBezTo>
                    <a:pt x="13343" y="2686"/>
                    <a:pt x="13742" y="2745"/>
                    <a:pt x="15139" y="2745"/>
                  </a:cubicBezTo>
                  <a:lnTo>
                    <a:pt x="16934" y="2745"/>
                  </a:lnTo>
                  <a:lnTo>
                    <a:pt x="16934" y="1932"/>
                  </a:lnTo>
                  <a:lnTo>
                    <a:pt x="16934" y="1117"/>
                  </a:lnTo>
                  <a:lnTo>
                    <a:pt x="15588" y="1061"/>
                  </a:lnTo>
                  <a:cubicBezTo>
                    <a:pt x="14848" y="1030"/>
                    <a:pt x="14242" y="924"/>
                    <a:pt x="14242" y="823"/>
                  </a:cubicBezTo>
                  <a:cubicBezTo>
                    <a:pt x="14242" y="722"/>
                    <a:pt x="14848" y="616"/>
                    <a:pt x="15588" y="586"/>
                  </a:cubicBezTo>
                  <a:cubicBezTo>
                    <a:pt x="16557" y="546"/>
                    <a:pt x="16934" y="455"/>
                    <a:pt x="16934" y="264"/>
                  </a:cubicBezTo>
                  <a:cubicBezTo>
                    <a:pt x="16934" y="58"/>
                    <a:pt x="16535" y="0"/>
                    <a:pt x="15139" y="0"/>
                  </a:cubicBezTo>
                  <a:lnTo>
                    <a:pt x="13343" y="0"/>
                  </a:lnTo>
                  <a:close/>
                  <a:moveTo>
                    <a:pt x="0" y="4210"/>
                  </a:moveTo>
                  <a:lnTo>
                    <a:pt x="159" y="5446"/>
                  </a:lnTo>
                  <a:cubicBezTo>
                    <a:pt x="246" y="6126"/>
                    <a:pt x="680" y="9648"/>
                    <a:pt x="1123" y="13272"/>
                  </a:cubicBezTo>
                  <a:lnTo>
                    <a:pt x="1928" y="19859"/>
                  </a:lnTo>
                  <a:lnTo>
                    <a:pt x="6163" y="20717"/>
                  </a:lnTo>
                  <a:cubicBezTo>
                    <a:pt x="8491" y="21190"/>
                    <a:pt x="10495" y="21584"/>
                    <a:pt x="10617" y="21592"/>
                  </a:cubicBezTo>
                  <a:cubicBezTo>
                    <a:pt x="10738" y="21600"/>
                    <a:pt x="12790" y="21219"/>
                    <a:pt x="15176" y="20747"/>
                  </a:cubicBezTo>
                  <a:cubicBezTo>
                    <a:pt x="18847" y="20022"/>
                    <a:pt x="19534" y="19831"/>
                    <a:pt x="19626" y="19511"/>
                  </a:cubicBezTo>
                  <a:cubicBezTo>
                    <a:pt x="19687" y="19303"/>
                    <a:pt x="20090" y="16086"/>
                    <a:pt x="20522" y="12360"/>
                  </a:cubicBezTo>
                  <a:cubicBezTo>
                    <a:pt x="20955" y="8633"/>
                    <a:pt x="21373" y="5276"/>
                    <a:pt x="21453" y="4898"/>
                  </a:cubicBezTo>
                  <a:lnTo>
                    <a:pt x="21600" y="4210"/>
                  </a:lnTo>
                  <a:lnTo>
                    <a:pt x="10798" y="4210"/>
                  </a:lnTo>
                  <a:lnTo>
                    <a:pt x="0" y="421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2" name="Web Page"/>
            <p:cNvSpPr txBox="1"/>
            <p:nvPr/>
          </p:nvSpPr>
          <p:spPr>
            <a:xfrm>
              <a:off x="4211665" y="2827138"/>
              <a:ext cx="3728467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Web Page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什么是RTC？"/>
          <p:cNvSpPr txBox="1"/>
          <p:nvPr/>
        </p:nvSpPr>
        <p:spPr>
          <a:xfrm>
            <a:off x="802319" y="1328906"/>
            <a:ext cx="53355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什么是HTML？</a:t>
            </a:r>
          </a:p>
        </p:txBody>
      </p:sp>
      <p:sp>
        <p:nvSpPr>
          <p:cNvPr id="247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8" name="HTML: 超文本标记语言（Hypertext Markup Language）…"/>
          <p:cNvSpPr txBox="1"/>
          <p:nvPr/>
        </p:nvSpPr>
        <p:spPr>
          <a:xfrm>
            <a:off x="1350195" y="4132445"/>
            <a:ext cx="21932334" cy="5451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000"/>
              </a:spcBef>
              <a:defRPr sz="6000"/>
            </a:pPr>
            <a:r>
              <a:t>HTML: 超文本标记语言（Hypertext Markup Language）</a:t>
            </a:r>
          </a:p>
          <a:p>
            <a:pPr algn="l">
              <a:spcBef>
                <a:spcPts val="4000"/>
              </a:spcBef>
              <a:defRPr sz="6000"/>
            </a:pPr>
            <a:r>
              <a:t>标记语言用标签（tags）标记文档组件。</a:t>
            </a:r>
          </a:p>
          <a:p>
            <a:pPr algn="l">
              <a:spcBef>
                <a:spcPts val="4000"/>
              </a:spcBef>
              <a:defRPr sz="6000"/>
            </a:pPr>
            <a:r>
              <a:t>在HTML中标签用于指示文档的不同组件，如头部，正文，图片，列表，超链接，换行等。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目录"/>
          <p:cNvSpPr txBox="1"/>
          <p:nvPr/>
        </p:nvSpPr>
        <p:spPr>
          <a:xfrm>
            <a:off x="1068915" y="1064682"/>
            <a:ext cx="287571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24" name="1. What: 什么是RTC？…"/>
          <p:cNvSpPr txBox="1"/>
          <p:nvPr/>
        </p:nvSpPr>
        <p:spPr>
          <a:xfrm>
            <a:off x="1170585" y="3394007"/>
            <a:ext cx="22042830" cy="80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sz="5000">
                <a:latin typeface="+mn-lt"/>
                <a:ea typeface="+mn-ea"/>
                <a:cs typeface="+mn-cs"/>
                <a:sym typeface="Helvetica Neue"/>
              </a:defRPr>
            </a:pPr>
            <a:r>
              <a:t>Web</a:t>
            </a:r>
            <a:r>
              <a:t>开发演变</a:t>
            </a:r>
          </a:p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sz="5000">
                <a:latin typeface="+mn-lt"/>
                <a:ea typeface="+mn-ea"/>
                <a:cs typeface="+mn-cs"/>
                <a:sym typeface="Helvetica Neue"/>
              </a:defRPr>
            </a:pPr>
            <a:r>
              <a:t>浏览器</a:t>
            </a:r>
          </a:p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b="1" sz="5000">
                <a:latin typeface="+mn-lt"/>
                <a:ea typeface="+mn-ea"/>
                <a:cs typeface="+mn-cs"/>
                <a:sym typeface="Helvetica Neue"/>
              </a:defRPr>
            </a:pPr>
            <a:r>
              <a:t>Web</a:t>
            </a:r>
            <a:r>
              <a:t>编程三大语言</a:t>
            </a:r>
          </a:p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sz="5000">
                <a:latin typeface="+mn-lt"/>
                <a:ea typeface="+mn-ea"/>
                <a:cs typeface="+mn-cs"/>
                <a:sym typeface="Helvetica Neue"/>
              </a:defRPr>
            </a:pPr>
            <a:r>
              <a:t>开发工具选择</a:t>
            </a:r>
          </a:p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sz="5000">
                <a:latin typeface="+mn-lt"/>
                <a:ea typeface="+mn-ea"/>
                <a:cs typeface="+mn-cs"/>
                <a:sym typeface="Helvetica Neue"/>
              </a:defRPr>
            </a:pPr>
            <a:r>
              <a:t>调试技术</a:t>
            </a:r>
          </a:p>
          <a:p>
            <a:pPr marL="802105" indent="-802105" algn="l">
              <a:spcBef>
                <a:spcPts val="4000"/>
              </a:spcBef>
              <a:buSzPct val="100000"/>
              <a:buAutoNum type="arabicPeriod" startAt="1"/>
              <a:defRPr sz="5000">
                <a:latin typeface="+mn-lt"/>
                <a:ea typeface="+mn-ea"/>
                <a:cs typeface="+mn-cs"/>
                <a:sym typeface="Helvetica Neue"/>
              </a:defRPr>
            </a:pPr>
            <a:r>
              <a:t>前端技术栈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什么是RTC？"/>
          <p:cNvSpPr txBox="1"/>
          <p:nvPr/>
        </p:nvSpPr>
        <p:spPr>
          <a:xfrm>
            <a:off x="802319" y="1328906"/>
            <a:ext cx="40233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HTML 示例</a:t>
            </a:r>
          </a:p>
        </p:txBody>
      </p:sp>
      <p:sp>
        <p:nvSpPr>
          <p:cNvPr id="252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53" name="pasted-image-4.jpg" descr="pasted-image-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8008" y="1781229"/>
            <a:ext cx="14718739" cy="1151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什么是RTC？"/>
          <p:cNvSpPr txBox="1"/>
          <p:nvPr/>
        </p:nvSpPr>
        <p:spPr>
          <a:xfrm>
            <a:off x="802319" y="1328906"/>
            <a:ext cx="99075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如果没有HTML会怎么样呢？</a:t>
            </a:r>
          </a:p>
        </p:txBody>
      </p:sp>
      <p:sp>
        <p:nvSpPr>
          <p:cNvPr id="25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60" name="pasted-image-4.jpg" descr="pasted-image-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9400" y="2769249"/>
            <a:ext cx="13665200" cy="1038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什么是RTC？"/>
          <p:cNvSpPr txBox="1"/>
          <p:nvPr/>
        </p:nvSpPr>
        <p:spPr>
          <a:xfrm>
            <a:off x="802319" y="1328906"/>
            <a:ext cx="313410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Tag 语法</a:t>
            </a:r>
          </a:p>
        </p:txBody>
      </p:sp>
      <p:sp>
        <p:nvSpPr>
          <p:cNvPr id="266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7" name="&lt;h1&gt;Hello World&lt;/h1&gt;"/>
          <p:cNvSpPr txBox="1"/>
          <p:nvPr/>
        </p:nvSpPr>
        <p:spPr>
          <a:xfrm>
            <a:off x="7753282" y="3569313"/>
            <a:ext cx="8196528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pPr/>
            <a:r>
              <a:t>&lt;h1&gt;Hello World&lt;/h1&gt;</a:t>
            </a:r>
          </a:p>
        </p:txBody>
      </p:sp>
      <p:sp>
        <p:nvSpPr>
          <p:cNvPr id="268" name="&lt;img src=&quot;logo.gif&quot;/&gt;"/>
          <p:cNvSpPr txBox="1"/>
          <p:nvPr/>
        </p:nvSpPr>
        <p:spPr>
          <a:xfrm>
            <a:off x="8093736" y="6649574"/>
            <a:ext cx="8196528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pPr/>
            <a:r>
              <a:t>&lt;img src="logo.gif"/&gt;</a:t>
            </a:r>
          </a:p>
        </p:txBody>
      </p:sp>
      <p:sp>
        <p:nvSpPr>
          <p:cNvPr id="269" name="Self-closing tag"/>
          <p:cNvSpPr txBox="1"/>
          <p:nvPr/>
        </p:nvSpPr>
        <p:spPr>
          <a:xfrm>
            <a:off x="10417842" y="8037663"/>
            <a:ext cx="286740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Self-closing tag</a:t>
            </a:r>
          </a:p>
        </p:txBody>
      </p:sp>
      <p:sp>
        <p:nvSpPr>
          <p:cNvPr id="270" name="Start tag"/>
          <p:cNvSpPr txBox="1"/>
          <p:nvPr/>
        </p:nvSpPr>
        <p:spPr>
          <a:xfrm>
            <a:off x="7631616" y="4923917"/>
            <a:ext cx="163144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 tag</a:t>
            </a:r>
          </a:p>
        </p:txBody>
      </p:sp>
      <p:sp>
        <p:nvSpPr>
          <p:cNvPr id="271" name="Closing tag"/>
          <p:cNvSpPr txBox="1"/>
          <p:nvPr/>
        </p:nvSpPr>
        <p:spPr>
          <a:xfrm>
            <a:off x="13947617" y="4923917"/>
            <a:ext cx="21118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Closing tag</a:t>
            </a:r>
          </a:p>
        </p:txBody>
      </p:sp>
      <p:sp>
        <p:nvSpPr>
          <p:cNvPr id="272" name="参考：…"/>
          <p:cNvSpPr txBox="1"/>
          <p:nvPr/>
        </p:nvSpPr>
        <p:spPr>
          <a:xfrm>
            <a:off x="2235835" y="11242427"/>
            <a:ext cx="4537571" cy="157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参考：</a:t>
            </a:r>
          </a:p>
          <a:p>
            <a:pPr marL="401052" indent="-401052" algn="l">
              <a:buSzPct val="100000"/>
              <a:buAutoNum type="arabicPeriod" startAt="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Getting to Know HTML</a:t>
            </a:r>
          </a:p>
          <a:p>
            <a:pPr marL="401052" indent="-401052" algn="l">
              <a:buSzPct val="100000"/>
              <a:buAutoNum type="arabicPeriod" startAt="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HTML Tutorial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5951409" y="4051587"/>
            <a:ext cx="1354300" cy="3217588"/>
            <a:chOff x="0" y="0"/>
            <a:chExt cx="1354299" cy="3217587"/>
          </a:xfrm>
        </p:grpSpPr>
        <p:sp>
          <p:nvSpPr>
            <p:cNvPr id="273" name="Line"/>
            <p:cNvSpPr/>
            <p:nvPr/>
          </p:nvSpPr>
          <p:spPr>
            <a:xfrm>
              <a:off x="24048" y="8391"/>
              <a:ext cx="884633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928759" y="-1"/>
              <a:ext cx="1" cy="321758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5" name="Line"/>
            <p:cNvSpPr/>
            <p:nvPr/>
          </p:nvSpPr>
          <p:spPr>
            <a:xfrm>
              <a:off x="0" y="3211869"/>
              <a:ext cx="932731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6" name="Line"/>
            <p:cNvSpPr/>
            <p:nvPr/>
          </p:nvSpPr>
          <p:spPr>
            <a:xfrm>
              <a:off x="901055" y="1509096"/>
              <a:ext cx="453245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78" name="元素(Element)"/>
          <p:cNvSpPr txBox="1"/>
          <p:nvPr/>
        </p:nvSpPr>
        <p:spPr>
          <a:xfrm>
            <a:off x="17470074" y="5243184"/>
            <a:ext cx="252069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9999"/>
                  </a:schemeClr>
                </a:solidFill>
              </a:defRPr>
            </a:lvl1pPr>
          </a:lstStyle>
          <a:p>
            <a:pPr/>
            <a:r>
              <a:t>元素(Element)</a:t>
            </a:r>
          </a:p>
        </p:txBody>
      </p:sp>
      <p:sp>
        <p:nvSpPr>
          <p:cNvPr id="279" name="Line"/>
          <p:cNvSpPr/>
          <p:nvPr/>
        </p:nvSpPr>
        <p:spPr>
          <a:xfrm>
            <a:off x="14114935" y="8022359"/>
            <a:ext cx="2098358" cy="114690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属性(Attribute)"/>
          <p:cNvSpPr txBox="1"/>
          <p:nvPr/>
        </p:nvSpPr>
        <p:spPr>
          <a:xfrm>
            <a:off x="16453229" y="9002443"/>
            <a:ext cx="2612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9999"/>
                  </a:schemeClr>
                </a:solidFill>
              </a:defRPr>
            </a:lvl1pPr>
          </a:lstStyle>
          <a:p>
            <a:pPr/>
            <a:r>
              <a:t>属性(Attribute)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什么是RTC？"/>
          <p:cNvSpPr txBox="1"/>
          <p:nvPr/>
        </p:nvSpPr>
        <p:spPr>
          <a:xfrm>
            <a:off x="802319" y="1403458"/>
            <a:ext cx="1148638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DOM (Document Object Model)</a:t>
            </a:r>
          </a:p>
        </p:txBody>
      </p:sp>
      <p:sp>
        <p:nvSpPr>
          <p:cNvPr id="284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5" name="DOM是一种用于HTML的与平台和语言无关的接口，用于将HTML映射成多层节点的树形结构，方便后续使用JavaScript对其进行处理。"/>
          <p:cNvSpPr txBox="1"/>
          <p:nvPr/>
        </p:nvSpPr>
        <p:spPr>
          <a:xfrm>
            <a:off x="1350195" y="5184896"/>
            <a:ext cx="21932334" cy="334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000"/>
              </a:spcBef>
              <a:defRPr sz="6000"/>
            </a:lvl1pPr>
          </a:lstStyle>
          <a:p>
            <a:pPr/>
            <a:r>
              <a:t>DOM是一种用于HTML的与平台和语言无关的接口，用于将HTML映射成多层节点的树形结构，方便后续使用JavaScript对其进行处理。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什么是RTC？"/>
          <p:cNvSpPr txBox="1"/>
          <p:nvPr/>
        </p:nvSpPr>
        <p:spPr>
          <a:xfrm>
            <a:off x="802319" y="1403458"/>
            <a:ext cx="1148638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DOM (Document Object Model)</a:t>
            </a:r>
          </a:p>
        </p:txBody>
      </p:sp>
      <p:sp>
        <p:nvSpPr>
          <p:cNvPr id="28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728" y="3159361"/>
            <a:ext cx="9269638" cy="9593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为什么要做RTC？"/>
          <p:cNvSpPr txBox="1"/>
          <p:nvPr/>
        </p:nvSpPr>
        <p:spPr>
          <a:xfrm>
            <a:off x="803872" y="1402941"/>
            <a:ext cx="1029004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CSS(Cascading Style Sheet)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733" y="3585936"/>
            <a:ext cx="11131385" cy="1498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3141" y="3725936"/>
            <a:ext cx="3772531" cy="1218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311" y="9626444"/>
            <a:ext cx="124714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8111" y="6402918"/>
            <a:ext cx="123698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89036" y="6606118"/>
            <a:ext cx="556260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485105" y="10083644"/>
            <a:ext cx="5308601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为什么要做RTC？"/>
          <p:cNvSpPr txBox="1"/>
          <p:nvPr/>
        </p:nvSpPr>
        <p:spPr>
          <a:xfrm>
            <a:off x="803872" y="1328389"/>
            <a:ext cx="70157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JavaScript语言特点</a:t>
            </a:r>
          </a:p>
        </p:txBody>
      </p:sp>
      <p:sp>
        <p:nvSpPr>
          <p:cNvPr id="303" name="轻量，解释型语言…"/>
          <p:cNvSpPr/>
          <p:nvPr/>
        </p:nvSpPr>
        <p:spPr>
          <a:xfrm>
            <a:off x="1954109" y="3230563"/>
            <a:ext cx="19764495" cy="62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轻量，解释型语言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弱类型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安全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支持面向对象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跨平台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08" name="什么是RTC？"/>
          <p:cNvSpPr txBox="1"/>
          <p:nvPr/>
        </p:nvSpPr>
        <p:spPr>
          <a:xfrm>
            <a:off x="802319" y="1403458"/>
            <a:ext cx="945642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HTML + CSS + JavaScript</a:t>
            </a:r>
          </a:p>
        </p:txBody>
      </p:sp>
      <p:sp>
        <p:nvSpPr>
          <p:cNvPr id="30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852" y="2887753"/>
            <a:ext cx="8531375" cy="94644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79381" y="2970014"/>
            <a:ext cx="8375022" cy="92999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12" name="Line"/>
          <p:cNvSpPr/>
          <p:nvPr/>
        </p:nvSpPr>
        <p:spPr>
          <a:xfrm>
            <a:off x="11600186" y="7043779"/>
            <a:ext cx="2129423" cy="1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 flipH="1">
            <a:off x="11476593" y="7850488"/>
            <a:ext cx="2129423" cy="1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2801" y="2910171"/>
            <a:ext cx="8540427" cy="94734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5" dur="300" fill="hold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Class="exit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9" dur="200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5"/>
      <p:bldP build="whole" bldLvl="1" animBg="1" rev="0" advAuto="0" spid="310" grpId="3"/>
      <p:bldP build="whole" bldLvl="1" animBg="1" rev="0" advAuto="0" spid="314" grpId="6"/>
      <p:bldP build="whole" bldLvl="1" animBg="1" rev="0" advAuto="0" spid="312" grpId="1"/>
      <p:bldP build="whole" bldLvl="1" animBg="1" rev="0" advAuto="0" spid="311" grpId="2"/>
      <p:bldP build="whole" bldLvl="1" animBg="1" rev="0" advAuto="0" spid="312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什么是RTC？"/>
          <p:cNvSpPr txBox="1"/>
          <p:nvPr/>
        </p:nvSpPr>
        <p:spPr>
          <a:xfrm>
            <a:off x="8471916" y="5975349"/>
            <a:ext cx="7353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开发工具选择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什么是RTC？"/>
          <p:cNvSpPr txBox="1"/>
          <p:nvPr/>
        </p:nvSpPr>
        <p:spPr>
          <a:xfrm>
            <a:off x="802319" y="1328906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选择一款合适的开发工具</a:t>
            </a:r>
          </a:p>
        </p:txBody>
      </p:sp>
      <p:sp>
        <p:nvSpPr>
          <p:cNvPr id="32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2" name="文本编辑器（TextEditor）：…"/>
          <p:cNvSpPr txBox="1"/>
          <p:nvPr/>
        </p:nvSpPr>
        <p:spPr>
          <a:xfrm>
            <a:off x="1800315" y="2987717"/>
            <a:ext cx="20362186" cy="10592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文本编辑器（TextEditor）：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代码编写 </a:t>
            </a:r>
          </a:p>
          <a:p>
            <a:pPr marL="601578" indent="-601578" algn="l">
              <a:buSzPct val="100000"/>
              <a:buChar char="•"/>
              <a:defRPr sz="6000"/>
            </a:pPr>
            <a:r>
              <a:t>集成开发环境（IDE）：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代码编写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项目管理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代码调试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代码分析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代码自动补全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自动部署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其它。。。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什么是RTC？"/>
          <p:cNvSpPr txBox="1"/>
          <p:nvPr/>
        </p:nvSpPr>
        <p:spPr>
          <a:xfrm>
            <a:off x="8471916" y="5975349"/>
            <a:ext cx="7440169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Web开发演变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什么是RTC？"/>
          <p:cNvSpPr txBox="1"/>
          <p:nvPr/>
        </p:nvSpPr>
        <p:spPr>
          <a:xfrm>
            <a:off x="802319" y="1328906"/>
            <a:ext cx="849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选择一款合适的开发工具</a:t>
            </a:r>
          </a:p>
        </p:txBody>
      </p:sp>
      <p:sp>
        <p:nvSpPr>
          <p:cNvPr id="326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7" name="文本编辑器"/>
          <p:cNvSpPr txBox="1"/>
          <p:nvPr/>
        </p:nvSpPr>
        <p:spPr>
          <a:xfrm>
            <a:off x="17237650" y="3729977"/>
            <a:ext cx="3924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pPr/>
            <a:r>
              <a:t>文本编辑器</a:t>
            </a:r>
          </a:p>
        </p:txBody>
      </p:sp>
      <p:sp>
        <p:nvSpPr>
          <p:cNvPr id="328" name="集成开发环境"/>
          <p:cNvSpPr txBox="1"/>
          <p:nvPr/>
        </p:nvSpPr>
        <p:spPr>
          <a:xfrm>
            <a:off x="3764303" y="3729977"/>
            <a:ext cx="468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pPr/>
            <a:r>
              <a:t>集成开发环境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947" y="59055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51386" y="5905500"/>
            <a:ext cx="1905764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10959" y="59055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73096" y="59055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54953" y="59055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062623" y="5905500"/>
            <a:ext cx="1905001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VS Code"/>
          <p:cNvSpPr txBox="1"/>
          <p:nvPr/>
        </p:nvSpPr>
        <p:spPr>
          <a:xfrm>
            <a:off x="2173471" y="8273763"/>
            <a:ext cx="2155953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VS Code</a:t>
            </a:r>
          </a:p>
        </p:txBody>
      </p:sp>
      <p:sp>
        <p:nvSpPr>
          <p:cNvPr id="336" name="WebStorm"/>
          <p:cNvSpPr txBox="1"/>
          <p:nvPr/>
        </p:nvSpPr>
        <p:spPr>
          <a:xfrm>
            <a:off x="4808497" y="8273763"/>
            <a:ext cx="2597913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WebStorm</a:t>
            </a:r>
          </a:p>
        </p:txBody>
      </p:sp>
      <p:sp>
        <p:nvSpPr>
          <p:cNvPr id="337" name="Atom"/>
          <p:cNvSpPr txBox="1"/>
          <p:nvPr/>
        </p:nvSpPr>
        <p:spPr>
          <a:xfrm>
            <a:off x="8280707" y="8273763"/>
            <a:ext cx="1365505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Atom</a:t>
            </a:r>
          </a:p>
        </p:txBody>
      </p:sp>
      <p:sp>
        <p:nvSpPr>
          <p:cNvPr id="338" name="Sublime 3"/>
          <p:cNvSpPr txBox="1"/>
          <p:nvPr/>
        </p:nvSpPr>
        <p:spPr>
          <a:xfrm>
            <a:off x="14885068" y="8273763"/>
            <a:ext cx="243840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Sublime 3</a:t>
            </a:r>
          </a:p>
        </p:txBody>
      </p:sp>
      <p:sp>
        <p:nvSpPr>
          <p:cNvPr id="339" name="Brackets"/>
          <p:cNvSpPr txBox="1"/>
          <p:nvPr/>
        </p:nvSpPr>
        <p:spPr>
          <a:xfrm>
            <a:off x="17913271" y="8273763"/>
            <a:ext cx="2203705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Brackets</a:t>
            </a:r>
          </a:p>
        </p:txBody>
      </p:sp>
      <p:sp>
        <p:nvSpPr>
          <p:cNvPr id="340" name="Coda 2"/>
          <p:cNvSpPr txBox="1"/>
          <p:nvPr/>
        </p:nvSpPr>
        <p:spPr>
          <a:xfrm>
            <a:off x="21026182" y="8273763"/>
            <a:ext cx="179882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Coda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6029" y="3311472"/>
            <a:ext cx="12614407" cy="949805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什么是RTC？"/>
          <p:cNvSpPr txBox="1"/>
          <p:nvPr/>
        </p:nvSpPr>
        <p:spPr>
          <a:xfrm>
            <a:off x="802319" y="1313666"/>
            <a:ext cx="8833867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E5E5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VisualStudioCode编辑器</a:t>
            </a:r>
          </a:p>
        </p:txBody>
      </p:sp>
      <p:sp>
        <p:nvSpPr>
          <p:cNvPr id="345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6" name="免费…"/>
          <p:cNvSpPr txBox="1"/>
          <p:nvPr/>
        </p:nvSpPr>
        <p:spPr>
          <a:xfrm>
            <a:off x="1054576" y="4705697"/>
            <a:ext cx="20777313" cy="7979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4000"/>
              </a:spcBef>
              <a:defRPr sz="6000"/>
            </a:pPr>
            <a:r>
              <a:t>免费</a:t>
            </a:r>
          </a:p>
          <a:p>
            <a:pPr algn="l">
              <a:spcBef>
                <a:spcPts val="4000"/>
              </a:spcBef>
              <a:defRPr sz="6000"/>
            </a:pPr>
            <a:r>
              <a:t>支持语法分析，自动补全，debug，git，插件丰富（支持Emmet，Vim），可自定义扩展。</a:t>
            </a:r>
          </a:p>
          <a:p>
            <a:pPr algn="l">
              <a:spcBef>
                <a:spcPts val="4000"/>
              </a:spcBef>
              <a:defRPr sz="6000"/>
            </a:pPr>
            <a:r>
              <a:t>跨平台，支持Windows, Linux, macOS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0952" y="1554013"/>
            <a:ext cx="718186" cy="718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1000" fill="hold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3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2"/>
      <p:bldP build="p" bldLvl="5" animBg="1" rev="0" advAuto="0" spid="346" grpId="3"/>
      <p:bldP build="whole" bldLvl="1" animBg="1" rev="0" advAuto="0" spid="34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什么是RTC？"/>
          <p:cNvSpPr txBox="1"/>
          <p:nvPr/>
        </p:nvSpPr>
        <p:spPr>
          <a:xfrm>
            <a:off x="802319" y="1328906"/>
            <a:ext cx="524941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编辑模式 - Vim</a:t>
            </a:r>
          </a:p>
        </p:txBody>
      </p:sp>
      <p:pic>
        <p:nvPicPr>
          <p:cNvPr id="351" name="cap3.gif" descr="cap3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875" y="2969452"/>
            <a:ext cx="17810250" cy="10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什么是RTC？"/>
          <p:cNvSpPr txBox="1"/>
          <p:nvPr/>
        </p:nvSpPr>
        <p:spPr>
          <a:xfrm>
            <a:off x="9721850" y="5962649"/>
            <a:ext cx="49403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调试技术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什么是RTC？"/>
          <p:cNvSpPr txBox="1"/>
          <p:nvPr/>
        </p:nvSpPr>
        <p:spPr>
          <a:xfrm>
            <a:off x="802319" y="1328906"/>
            <a:ext cx="1020241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Devtools</a:t>
            </a:r>
          </a:p>
        </p:txBody>
      </p:sp>
      <p:pic>
        <p:nvPicPr>
          <p:cNvPr id="358" name="pasted-image-5.jpg" descr="pasted-image-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9752" y="2766834"/>
            <a:ext cx="16403506" cy="9508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什么是RTC？"/>
          <p:cNvSpPr txBox="1"/>
          <p:nvPr/>
        </p:nvSpPr>
        <p:spPr>
          <a:xfrm>
            <a:off x="802319" y="1328906"/>
            <a:ext cx="1020241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Devtools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9128373" y="4600872"/>
            <a:ext cx="13791320" cy="8800159"/>
            <a:chOff x="0" y="0"/>
            <a:chExt cx="13791319" cy="8800157"/>
          </a:xfrm>
        </p:grpSpPr>
        <p:sp>
          <p:nvSpPr>
            <p:cNvPr id="362" name="Rectangle"/>
            <p:cNvSpPr/>
            <p:nvPr/>
          </p:nvSpPr>
          <p:spPr>
            <a:xfrm>
              <a:off x="21976" y="34627"/>
              <a:ext cx="7845377" cy="539844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8022976" y="0"/>
              <a:ext cx="5752667" cy="546769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0" y="5677247"/>
              <a:ext cx="13791320" cy="312291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65" name="HTML"/>
            <p:cNvSpPr txBox="1"/>
            <p:nvPr/>
          </p:nvSpPr>
          <p:spPr>
            <a:xfrm>
              <a:off x="5188717" y="3459970"/>
              <a:ext cx="117271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/>
              <a:r>
                <a:t>HTML</a:t>
              </a:r>
            </a:p>
          </p:txBody>
        </p:sp>
        <p:sp>
          <p:nvSpPr>
            <p:cNvPr id="366" name="CSS"/>
            <p:cNvSpPr txBox="1"/>
            <p:nvPr/>
          </p:nvSpPr>
          <p:spPr>
            <a:xfrm>
              <a:off x="10819897" y="3282170"/>
              <a:ext cx="88315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/>
              <a:r>
                <a:t>CSS</a:t>
              </a:r>
            </a:p>
          </p:txBody>
        </p:sp>
        <p:sp>
          <p:nvSpPr>
            <p:cNvPr id="367" name="JavaScript"/>
            <p:cNvSpPr txBox="1"/>
            <p:nvPr/>
          </p:nvSpPr>
          <p:spPr>
            <a:xfrm>
              <a:off x="4782762" y="7117570"/>
              <a:ext cx="198463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/>
              <a:r>
                <a:t>JavaScript</a:t>
              </a:r>
            </a:p>
          </p:txBody>
        </p:sp>
      </p:grpSp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8904" y="3330907"/>
            <a:ext cx="21200161" cy="100198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1" name="Group"/>
          <p:cNvGrpSpPr/>
          <p:nvPr/>
        </p:nvGrpSpPr>
        <p:grpSpPr>
          <a:xfrm>
            <a:off x="7863705" y="2479194"/>
            <a:ext cx="11129176" cy="6044169"/>
            <a:chOff x="819149" y="317500"/>
            <a:chExt cx="11129175" cy="6044167"/>
          </a:xfrm>
        </p:grpSpPr>
        <p:sp>
          <p:nvSpPr>
            <p:cNvPr id="392" name="Connection Line"/>
            <p:cNvSpPr/>
            <p:nvPr/>
          </p:nvSpPr>
          <p:spPr>
            <a:xfrm>
              <a:off x="3224530" y="2377440"/>
              <a:ext cx="17781" cy="1935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390" name="Group"/>
            <p:cNvGrpSpPr/>
            <p:nvPr/>
          </p:nvGrpSpPr>
          <p:grpSpPr>
            <a:xfrm>
              <a:off x="819149" y="317500"/>
              <a:ext cx="11129177" cy="6044168"/>
              <a:chOff x="819149" y="317500"/>
              <a:chExt cx="11129175" cy="6044167"/>
            </a:xfrm>
          </p:grpSpPr>
          <p:sp>
            <p:nvSpPr>
              <p:cNvPr id="371" name="元素分析"/>
              <p:cNvSpPr/>
              <p:nvPr/>
            </p:nvSpPr>
            <p:spPr>
              <a:xfrm>
                <a:off x="3224888" y="431328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元素分析</a:t>
                </a:r>
              </a:p>
            </p:txBody>
          </p:sp>
          <p:sp>
            <p:nvSpPr>
              <p:cNvPr id="372" name="选择元素"/>
              <p:cNvSpPr/>
              <p:nvPr/>
            </p:nvSpPr>
            <p:spPr>
              <a:xfrm>
                <a:off x="819149" y="336078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选择元素</a:t>
                </a:r>
              </a:p>
            </p:txBody>
          </p:sp>
          <p:sp>
            <p:nvSpPr>
              <p:cNvPr id="373" name="设备模式"/>
              <p:cNvSpPr/>
              <p:nvPr/>
            </p:nvSpPr>
            <p:spPr>
              <a:xfrm>
                <a:off x="2500010" y="98637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设备模式</a:t>
                </a:r>
              </a:p>
            </p:txBody>
          </p:sp>
          <p:sp>
            <p:nvSpPr>
              <p:cNvPr id="374" name="控制台"/>
              <p:cNvSpPr/>
              <p:nvPr/>
            </p:nvSpPr>
            <p:spPr>
              <a:xfrm>
                <a:off x="5147444" y="31750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控制台</a:t>
                </a:r>
              </a:p>
            </p:txBody>
          </p:sp>
          <p:sp>
            <p:nvSpPr>
              <p:cNvPr id="375" name="网络分析"/>
              <p:cNvSpPr/>
              <p:nvPr/>
            </p:nvSpPr>
            <p:spPr>
              <a:xfrm>
                <a:off x="6506344" y="509166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网络分析</a:t>
                </a:r>
              </a:p>
            </p:txBody>
          </p:sp>
          <p:sp>
            <p:nvSpPr>
              <p:cNvPr id="376" name="源码调试"/>
              <p:cNvSpPr/>
              <p:nvPr/>
            </p:nvSpPr>
            <p:spPr>
              <a:xfrm>
                <a:off x="7153858" y="60474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源码调试</a:t>
                </a:r>
              </a:p>
            </p:txBody>
          </p:sp>
          <p:sp>
            <p:nvSpPr>
              <p:cNvPr id="377" name="性能分析"/>
              <p:cNvSpPr/>
              <p:nvPr/>
            </p:nvSpPr>
            <p:spPr>
              <a:xfrm>
                <a:off x="7490907" y="451955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性能分析</a:t>
                </a:r>
              </a:p>
            </p:txBody>
          </p:sp>
          <p:sp>
            <p:nvSpPr>
              <p:cNvPr id="378" name="内存分析"/>
              <p:cNvSpPr/>
              <p:nvPr/>
            </p:nvSpPr>
            <p:spPr>
              <a:xfrm>
                <a:off x="8755700" y="98637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内存分析</a:t>
                </a:r>
              </a:p>
            </p:txBody>
          </p:sp>
          <p:sp>
            <p:nvSpPr>
              <p:cNvPr id="393" name="Connection Line"/>
              <p:cNvSpPr/>
              <p:nvPr/>
            </p:nvSpPr>
            <p:spPr>
              <a:xfrm>
                <a:off x="7090410" y="985519"/>
                <a:ext cx="845821" cy="1264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4" name="Connection Line"/>
              <p:cNvSpPr/>
              <p:nvPr/>
            </p:nvSpPr>
            <p:spPr>
              <a:xfrm>
                <a:off x="6220460" y="2345690"/>
                <a:ext cx="450851" cy="2172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5" name="Connection Line"/>
              <p:cNvSpPr/>
              <p:nvPr/>
            </p:nvSpPr>
            <p:spPr>
              <a:xfrm>
                <a:off x="5394959" y="604519"/>
                <a:ext cx="938531" cy="1747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6" name="Connection Line"/>
              <p:cNvSpPr/>
              <p:nvPr/>
            </p:nvSpPr>
            <p:spPr>
              <a:xfrm>
                <a:off x="3972560" y="317500"/>
                <a:ext cx="546100" cy="2047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7" name="Connection Line"/>
              <p:cNvSpPr/>
              <p:nvPr/>
            </p:nvSpPr>
            <p:spPr>
              <a:xfrm>
                <a:off x="4671060" y="2377440"/>
                <a:ext cx="1016000" cy="2713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8" name="Connection Line"/>
              <p:cNvSpPr/>
              <p:nvPr/>
            </p:nvSpPr>
            <p:spPr>
              <a:xfrm>
                <a:off x="1637030" y="2364740"/>
                <a:ext cx="640081" cy="995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99" name="Connection Line"/>
              <p:cNvSpPr/>
              <p:nvPr/>
            </p:nvSpPr>
            <p:spPr>
              <a:xfrm>
                <a:off x="2499360" y="1303020"/>
                <a:ext cx="6350" cy="1074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5106"/>
                    </a:lnTo>
                    <a:lnTo>
                      <a:pt x="0" y="5106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400" name="Connection Line"/>
              <p:cNvSpPr/>
              <p:nvPr/>
            </p:nvSpPr>
            <p:spPr>
              <a:xfrm>
                <a:off x="7861300" y="2393950"/>
                <a:ext cx="406400" cy="1285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401" name="Connection Line"/>
              <p:cNvSpPr/>
              <p:nvPr/>
            </p:nvSpPr>
            <p:spPr>
              <a:xfrm>
                <a:off x="8624570" y="1765300"/>
                <a:ext cx="853440" cy="462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88" name="应用程序分析"/>
              <p:cNvSpPr/>
              <p:nvPr/>
            </p:nvSpPr>
            <p:spPr>
              <a:xfrm>
                <a:off x="9467960" y="367986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应用程序分析</a:t>
                </a:r>
              </a:p>
            </p:txBody>
          </p:sp>
          <p:sp>
            <p:nvSpPr>
              <p:cNvPr id="389" name="网站安全分析"/>
              <p:cNvSpPr/>
              <p:nvPr/>
            </p:nvSpPr>
            <p:spPr>
              <a:xfrm>
                <a:off x="10678325" y="17656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网站安全分析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500" fill="hold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500" fill="hold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  <p:bldP build="whole" bldLvl="1" animBg="1" rev="0" advAuto="0" spid="391" grpId="2"/>
      <p:bldP build="whole" bldLvl="1" animBg="1" rev="0" advAuto="0" spid="368" grpId="3"/>
      <p:bldP build="whole" bldLvl="1" animBg="1" rev="0" advAuto="0" spid="368" grpId="4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什么是RTC？"/>
          <p:cNvSpPr txBox="1"/>
          <p:nvPr/>
        </p:nvSpPr>
        <p:spPr>
          <a:xfrm>
            <a:off x="802319" y="1328906"/>
            <a:ext cx="10046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设备模式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649" y="2466145"/>
            <a:ext cx="14408702" cy="11049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什么是RTC？"/>
          <p:cNvSpPr txBox="1"/>
          <p:nvPr/>
        </p:nvSpPr>
        <p:spPr>
          <a:xfrm>
            <a:off x="802319" y="1328906"/>
            <a:ext cx="10046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源码调试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0685" y="2347913"/>
            <a:ext cx="13762630" cy="11276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什么是RTC？"/>
          <p:cNvSpPr txBox="1"/>
          <p:nvPr/>
        </p:nvSpPr>
        <p:spPr>
          <a:xfrm>
            <a:off x="802319" y="1328906"/>
            <a:ext cx="9284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控制台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6939" y="2804677"/>
            <a:ext cx="15815924" cy="9281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什么是RTC？"/>
          <p:cNvSpPr txBox="1"/>
          <p:nvPr/>
        </p:nvSpPr>
        <p:spPr>
          <a:xfrm>
            <a:off x="802319" y="1328906"/>
            <a:ext cx="10046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网络调试</a:t>
            </a:r>
          </a:p>
        </p:txBody>
      </p:sp>
      <p:pic>
        <p:nvPicPr>
          <p:cNvPr id="417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9897" y="2396605"/>
            <a:ext cx="13424206" cy="10897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什么是RTC？"/>
          <p:cNvSpPr txBox="1"/>
          <p:nvPr/>
        </p:nvSpPr>
        <p:spPr>
          <a:xfrm>
            <a:off x="802319" y="1328906"/>
            <a:ext cx="1137285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Web开发演变 - 早期（Web 1.0）</a:t>
            </a:r>
          </a:p>
        </p:txBody>
      </p:sp>
      <p:sp>
        <p:nvSpPr>
          <p:cNvPr id="13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2" name="只读…"/>
          <p:cNvSpPr/>
          <p:nvPr/>
        </p:nvSpPr>
        <p:spPr>
          <a:xfrm>
            <a:off x="1554669" y="3055294"/>
            <a:ext cx="5040264" cy="3743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28600" indent="-228600" algn="l">
              <a:buSzPct val="100000"/>
              <a:buChar char="•"/>
              <a:defRPr sz="6000"/>
            </a:pPr>
            <a:r>
              <a:t> 只读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静态页面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522" t="0" r="4560" b="0"/>
          <a:stretch>
            <a:fillRect/>
          </a:stretch>
        </p:blipFill>
        <p:spPr>
          <a:xfrm>
            <a:off x="6586934" y="2441231"/>
            <a:ext cx="11210248" cy="10311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什么是RTC？"/>
          <p:cNvSpPr txBox="1"/>
          <p:nvPr/>
        </p:nvSpPr>
        <p:spPr>
          <a:xfrm>
            <a:off x="802319" y="1328906"/>
            <a:ext cx="10046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性能分析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2565" y="2363690"/>
            <a:ext cx="13898870" cy="11282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什么是RTC？"/>
          <p:cNvSpPr txBox="1"/>
          <p:nvPr/>
        </p:nvSpPr>
        <p:spPr>
          <a:xfrm>
            <a:off x="802319" y="1328906"/>
            <a:ext cx="11570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应用程序分析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6272" y="2488350"/>
            <a:ext cx="17331456" cy="10835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什么是RTC？"/>
          <p:cNvSpPr txBox="1"/>
          <p:nvPr/>
        </p:nvSpPr>
        <p:spPr>
          <a:xfrm>
            <a:off x="802319" y="1328906"/>
            <a:ext cx="10046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内存分析</a:t>
            </a:r>
          </a:p>
        </p:txBody>
      </p:sp>
      <p:pic>
        <p:nvPicPr>
          <p:cNvPr id="429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5345" y="2403168"/>
            <a:ext cx="13853310" cy="11350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什么是RTC？"/>
          <p:cNvSpPr txBox="1"/>
          <p:nvPr/>
        </p:nvSpPr>
        <p:spPr>
          <a:xfrm>
            <a:off x="802319" y="1328906"/>
            <a:ext cx="115709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Web开发调试技术 - 网站安全分析</a:t>
            </a:r>
          </a:p>
        </p:txBody>
      </p:sp>
      <p:pic>
        <p:nvPicPr>
          <p:cNvPr id="433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501" y="2669189"/>
            <a:ext cx="15298998" cy="10960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什么是RTC？"/>
          <p:cNvSpPr txBox="1"/>
          <p:nvPr/>
        </p:nvSpPr>
        <p:spPr>
          <a:xfrm>
            <a:off x="9118600" y="5962649"/>
            <a:ext cx="61468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前端技术栈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目录"/>
          <p:cNvSpPr txBox="1"/>
          <p:nvPr/>
        </p:nvSpPr>
        <p:spPr>
          <a:xfrm>
            <a:off x="1068915" y="1064683"/>
            <a:ext cx="839053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Web技术栈成长路线图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8993" y="13589000"/>
            <a:ext cx="483181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9993" y="13589000"/>
            <a:ext cx="483181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9731" y="2422422"/>
            <a:ext cx="20524538" cy="58262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27 -0.732168" origin="layout" pathEditMode="relative">
                                      <p:cBhvr>
                                        <p:cTn id="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7 -0.732168 L 0.000041 -1.287724" origin="layout" pathEditMode="relative">
                                      <p:cBhvr>
                                        <p:cTn id="10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41 -1.287724 L 0.000027 -1.843280" origin="layout" pathEditMode="relative">
                                      <p:cBhvr>
                                        <p:cTn id="1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7 -1.843280 C -0.000132 -1.912090 -0.000232 -1.980902 -0.000272 -2.049713 C -0.000342 -2.166087 -0.000242 -2.282462 0.000027 -2.398835" origin="layout" pathEditMode="relative">
                                      <p:cBhvr>
                                        <p:cTn id="1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7 -2.398835 C -0.000401 -2.439396 -0.000735 -2.479960 -0.000976 -2.520525 C -0.001833 -2.665148 -0.001499 -2.809785 0.000027 -2.954391" origin="layout" pathEditMode="relative">
                                      <p:cBhvr>
                                        <p:cTn id="2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7 -2.954391 C 0.000086 -3.016263 0.000125 -3.078136 0.000145 -3.140009 C 0.000184 -3.263321 0.000144 -3.386634 0.000027 -3.509946" origin="layout" pathEditMode="relative">
                                      <p:cBhvr>
                                        <p:cTn id="2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什么是RTC？"/>
          <p:cNvSpPr txBox="1"/>
          <p:nvPr/>
        </p:nvSpPr>
        <p:spPr>
          <a:xfrm>
            <a:off x="10325100" y="5962649"/>
            <a:ext cx="37338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小作业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什么是RTC？"/>
          <p:cNvSpPr txBox="1"/>
          <p:nvPr/>
        </p:nvSpPr>
        <p:spPr>
          <a:xfrm>
            <a:off x="802319" y="1328906"/>
            <a:ext cx="240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小作业</a:t>
            </a:r>
          </a:p>
        </p:txBody>
      </p:sp>
      <p:pic>
        <p:nvPicPr>
          <p:cNvPr id="449" name="homework_mark.png" descr="homework_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078" y="-102905"/>
            <a:ext cx="24516156" cy="13921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什么是RTC？"/>
          <p:cNvSpPr txBox="1"/>
          <p:nvPr/>
        </p:nvSpPr>
        <p:spPr>
          <a:xfrm>
            <a:off x="10398696" y="5962649"/>
            <a:ext cx="358660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谢 谢~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什么是RTC？"/>
          <p:cNvSpPr txBox="1"/>
          <p:nvPr/>
        </p:nvSpPr>
        <p:spPr>
          <a:xfrm>
            <a:off x="802319" y="1328906"/>
            <a:ext cx="1137285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Web开发演变 - 现在（Web 2.0）</a:t>
            </a:r>
          </a:p>
        </p:txBody>
      </p:sp>
      <p:sp>
        <p:nvSpPr>
          <p:cNvPr id="137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8" name="读 &amp; 写…"/>
          <p:cNvSpPr/>
          <p:nvPr/>
        </p:nvSpPr>
        <p:spPr>
          <a:xfrm>
            <a:off x="1479330" y="3055294"/>
            <a:ext cx="9805974" cy="7205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28600" indent="-228600" algn="l">
              <a:buSzPct val="100000"/>
              <a:buChar char="•"/>
              <a:defRPr sz="6000"/>
            </a:pPr>
            <a:r>
              <a:t> 读 &amp; 写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动态页面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富交互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前端数据处理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前后端开发分离</a:t>
            </a:r>
          </a:p>
        </p:txBody>
      </p:sp>
      <p:pic>
        <p:nvPicPr>
          <p:cNvPr id="139" name="pasted-image-2.jpg" descr="pasted-image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5176" y="2486585"/>
            <a:ext cx="12763501" cy="1111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什么是RTC？"/>
          <p:cNvSpPr txBox="1"/>
          <p:nvPr/>
        </p:nvSpPr>
        <p:spPr>
          <a:xfrm>
            <a:off x="802319" y="1403458"/>
            <a:ext cx="15230857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AJAX(Asynchronous JavaScript and XML)</a:t>
            </a:r>
          </a:p>
        </p:txBody>
      </p:sp>
      <p:sp>
        <p:nvSpPr>
          <p:cNvPr id="14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4" name="支持基于JavaScript发起异步请求获取网页数据片段…"/>
          <p:cNvSpPr/>
          <p:nvPr/>
        </p:nvSpPr>
        <p:spPr>
          <a:xfrm>
            <a:off x="1554669" y="3055294"/>
            <a:ext cx="18504222" cy="502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28600" indent="-228600" algn="l">
              <a:buSzPct val="100000"/>
              <a:buChar char="•"/>
              <a:defRPr sz="6000"/>
            </a:pPr>
            <a:r>
              <a:t> 支持基于JavaScript发起异步请求获取网页数据片段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综合了多项技术的浏览器端网页开发技术</a:t>
            </a:r>
          </a:p>
          <a:p>
            <a:pPr marL="228600" indent="-228600" algn="l">
              <a:buSzPct val="100000"/>
              <a:buChar char="•"/>
              <a:defRPr sz="6000"/>
            </a:pPr>
            <a:r>
              <a:t> 促进了 Web2.0 的发展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什么是RTC？"/>
          <p:cNvSpPr txBox="1"/>
          <p:nvPr/>
        </p:nvSpPr>
        <p:spPr>
          <a:xfrm>
            <a:off x="10325100" y="5962649"/>
            <a:ext cx="37338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9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全球浏览器市场份额</a:t>
            </a:r>
          </a:p>
        </p:txBody>
      </p:sp>
      <p:sp>
        <p:nvSpPr>
          <p:cNvPr id="15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4064000" y="3057982"/>
            <a:ext cx="17669362" cy="9144001"/>
            <a:chOff x="0" y="0"/>
            <a:chExt cx="17669361" cy="9144000"/>
          </a:xfrm>
        </p:grpSpPr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Chrome"/>
            <p:cNvSpPr txBox="1"/>
            <p:nvPr/>
          </p:nvSpPr>
          <p:spPr>
            <a:xfrm>
              <a:off x="16164792" y="617569"/>
              <a:ext cx="150457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Chrome</a:t>
              </a:r>
            </a:p>
          </p:txBody>
        </p:sp>
        <p:sp>
          <p:nvSpPr>
            <p:cNvPr id="154" name="Safari"/>
            <p:cNvSpPr txBox="1"/>
            <p:nvPr/>
          </p:nvSpPr>
          <p:spPr>
            <a:xfrm>
              <a:off x="16351673" y="5551271"/>
              <a:ext cx="113080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Safari</a:t>
              </a:r>
            </a:p>
          </p:txBody>
        </p:sp>
        <p:sp>
          <p:nvSpPr>
            <p:cNvPr id="155" name="其它"/>
            <p:cNvSpPr txBox="1"/>
            <p:nvPr/>
          </p:nvSpPr>
          <p:spPr>
            <a:xfrm>
              <a:off x="16478927" y="6992880"/>
              <a:ext cx="876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其它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5394859" y="3387836"/>
            <a:ext cx="14039479" cy="3251201"/>
            <a:chOff x="0" y="0"/>
            <a:chExt cx="14039477" cy="3251200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59405" y="0"/>
              <a:ext cx="3264804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788277" y="0"/>
              <a:ext cx="3251201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277242" y="0"/>
              <a:ext cx="3251201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51200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1000" fill="hold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1000" fill="hold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3"/>
      <p:bldP build="whole" bldLvl="1" animBg="1" rev="0" advAuto="0" spid="161" grpId="1"/>
      <p:bldP build="whole" bldLvl="1" animBg="1" rev="0" advAuto="0" spid="161" grpId="2"/>
      <p:bldP build="whole" bldLvl="1" animBg="1" rev="0" advAuto="0" spid="156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什么是RTC？"/>
          <p:cNvSpPr txBox="1"/>
          <p:nvPr/>
        </p:nvSpPr>
        <p:spPr>
          <a:xfrm>
            <a:off x="802319" y="1328906"/>
            <a:ext cx="697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60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浏览器是如何工作的</a:t>
            </a:r>
          </a:p>
        </p:txBody>
      </p:sp>
      <p:sp>
        <p:nvSpPr>
          <p:cNvPr id="165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6" name="我们看一个例子…"/>
          <p:cNvSpPr txBox="1"/>
          <p:nvPr/>
        </p:nvSpPr>
        <p:spPr>
          <a:xfrm>
            <a:off x="4873367" y="7529565"/>
            <a:ext cx="15082462" cy="4527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601578" indent="-601578" algn="l">
              <a:buSzPct val="100000"/>
              <a:buChar char="•"/>
              <a:defRPr sz="6000"/>
            </a:pPr>
            <a:r>
              <a:t>我们看一个例子</a:t>
            </a:r>
          </a:p>
          <a:p>
            <a:pPr lvl="2" marL="1363598" indent="-601598" algn="l">
              <a:buSzPct val="80000"/>
              <a:buChar char="•"/>
              <a:defRPr sz="5000"/>
            </a:pPr>
            <a:r>
              <a:t>当我们在浏览器地址栏输入一个新的网址 </a:t>
            </a:r>
            <a:br/>
            <a:r>
              <a:rPr>
                <a:solidFill>
                  <a:schemeClr val="accent1"/>
                </a:solidFill>
              </a:rPr>
              <a:t>https://careers.github.com/index.html</a:t>
            </a:r>
            <a:r>
              <a:t> 时会发生什么。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5394859" y="3387836"/>
            <a:ext cx="14039479" cy="3251201"/>
            <a:chOff x="0" y="0"/>
            <a:chExt cx="14039477" cy="3251200"/>
          </a:xfrm>
        </p:grpSpPr>
        <p:pic>
          <p:nvPicPr>
            <p:cNvPr id="16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59405" y="0"/>
              <a:ext cx="3264804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788277" y="0"/>
              <a:ext cx="3251201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277242" y="0"/>
              <a:ext cx="3251201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251200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